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57"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33"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5/2/2019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5/2/2019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10363200" cy="4267200"/>
          </a:xfrm>
        </p:spPr>
        <p:txBody>
          <a:bodyPr anchor="b">
            <a:noAutofit/>
          </a:bodyPr>
          <a:lstStyle>
            <a:lvl1pPr>
              <a:lnSpc>
                <a:spcPct val="100000"/>
              </a:lnSpc>
              <a:defRPr sz="6600">
                <a:solidFill>
                  <a:schemeClr val="accent1">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4343399"/>
            <a:ext cx="8534400" cy="12192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5/2/2019</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98316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98316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963084" y="2697163"/>
            <a:ext cx="10363200" cy="11318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3"/>
          </p:nvPr>
        </p:nvSpPr>
        <p:spPr>
          <a:xfrm>
            <a:off x="612805" y="1828800"/>
            <a:ext cx="5388864" cy="342925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828785"/>
            <a:ext cx="5384800" cy="3429015"/>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40825"/>
            <a:ext cx="5386917"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1" name="Content Placeholder 10"/>
          <p:cNvSpPr>
            <a:spLocks noGrp="1"/>
          </p:cNvSpPr>
          <p:nvPr>
            <p:ph sz="quarter" idx="13"/>
          </p:nvPr>
        </p:nvSpPr>
        <p:spPr>
          <a:xfrm>
            <a:off x="609600" y="2453473"/>
            <a:ext cx="5388864" cy="28340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1" y="1840825"/>
            <a:ext cx="5389033"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12"/>
          <p:cNvSpPr>
            <a:spLocks noGrp="1"/>
          </p:cNvSpPr>
          <p:nvPr>
            <p:ph sz="quarter" idx="14"/>
          </p:nvPr>
        </p:nvSpPr>
        <p:spPr>
          <a:xfrm>
            <a:off x="6201237" y="2453474"/>
            <a:ext cx="5388864" cy="283370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5/2/2019</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5/2/2019</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5/2/2019</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2"/>
            <a:ext cx="6661151" cy="49847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281939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5/2/2019</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579250"/>
            <a:ext cx="7615765" cy="533400"/>
          </a:xfrm>
        </p:spPr>
        <p:txBody>
          <a:bodyPr>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Century Gothic" pitchFamily="34" charset="0"/>
              </a:defRPr>
            </a:lvl1pPr>
          </a:lstStyle>
          <a:p>
            <a:fld id="{349BF3EA-1A78-4F07-BDC0-C8A1BD461199}" type="datetimeFigureOut">
              <a:rPr lang="en-US" smtClean="0"/>
              <a:pPr/>
              <a:t>5/2/2019</a:t>
            </a:fld>
            <a:endParaRPr lang="en-US"/>
          </a:p>
        </p:txBody>
      </p:sp>
      <p:sp>
        <p:nvSpPr>
          <p:cNvPr id="6" name="Slide Number Placeholder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11112" y="4291013"/>
            <a:ext cx="12180887"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remae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252" y="1342299"/>
            <a:ext cx="11205754" cy="4351338"/>
          </a:xfrm>
        </p:spPr>
        <p:txBody>
          <a:bodyPr/>
          <a:lstStyle/>
          <a:p>
            <a:pPr marL="514350" indent="-514350">
              <a:buFont typeface="+mj-lt"/>
              <a:buAutoNum type="arabicPeriod"/>
            </a:pPr>
            <a:r>
              <a:rPr lang="en-AU" dirty="0" smtClean="0"/>
              <a:t>‘Chasing birds’ documentary (Friday </a:t>
            </a:r>
            <a:r>
              <a:rPr lang="en-AU" dirty="0" smtClean="0"/>
              <a:t>17</a:t>
            </a:r>
            <a:r>
              <a:rPr lang="en-AU" baseline="30000" dirty="0" smtClean="0"/>
              <a:t>th</a:t>
            </a:r>
            <a:r>
              <a:rPr lang="en-AU" dirty="0" smtClean="0"/>
              <a:t> </a:t>
            </a:r>
            <a:r>
              <a:rPr lang="en-AU" dirty="0" smtClean="0"/>
              <a:t>May)</a:t>
            </a:r>
            <a:br>
              <a:rPr lang="en-AU" dirty="0" smtClean="0"/>
            </a:br>
            <a:r>
              <a:rPr lang="en-AU" dirty="0" smtClean="0"/>
              <a:t>- commercialisation of an activity</a:t>
            </a:r>
            <a:br>
              <a:rPr lang="en-AU" dirty="0" smtClean="0"/>
            </a:br>
            <a:r>
              <a:rPr lang="en-AU" dirty="0" smtClean="0"/>
              <a:t>- unique portrayal (documentary)</a:t>
            </a:r>
            <a:endParaRPr lang="en-US" dirty="0" smtClean="0"/>
          </a:p>
          <a:p>
            <a:pPr marL="514350" indent="-514350">
              <a:buFont typeface="+mj-lt"/>
              <a:buAutoNum type="arabicPeriod"/>
            </a:pPr>
            <a:r>
              <a:rPr lang="en-AU" dirty="0" smtClean="0"/>
              <a:t>VCE OES </a:t>
            </a:r>
            <a:r>
              <a:rPr lang="en-AU" dirty="0" err="1" smtClean="0"/>
              <a:t>twitch’a’thon</a:t>
            </a:r>
            <a:r>
              <a:rPr lang="en-AU" dirty="0" smtClean="0"/>
              <a:t> </a:t>
            </a:r>
            <a:r>
              <a:rPr lang="en-AU" dirty="0" smtClean="0"/>
              <a:t>(</a:t>
            </a:r>
            <a:r>
              <a:rPr lang="en-AU" dirty="0" smtClean="0"/>
              <a:t>Wednesday</a:t>
            </a:r>
            <a:r>
              <a:rPr lang="en-AU" dirty="0" smtClean="0"/>
              <a:t> 22</a:t>
            </a:r>
            <a:r>
              <a:rPr lang="en-AU" baseline="30000" dirty="0" smtClean="0"/>
              <a:t>nd</a:t>
            </a:r>
            <a:r>
              <a:rPr lang="en-AU" dirty="0" smtClean="0"/>
              <a:t> </a:t>
            </a:r>
            <a:r>
              <a:rPr lang="en-AU" dirty="0" smtClean="0"/>
              <a:t>May)</a:t>
            </a:r>
            <a:br>
              <a:rPr lang="en-AU" dirty="0" smtClean="0"/>
            </a:br>
            <a:r>
              <a:rPr lang="en-AU" dirty="0" smtClean="0"/>
              <a:t>- portrayal (change your relationship with the environment through involvement in an activity you may not have considered) </a:t>
            </a:r>
          </a:p>
          <a:p>
            <a:pPr marL="514350" indent="-514350">
              <a:buFont typeface="+mj-lt"/>
              <a:buAutoNum type="arabicPeriod"/>
            </a:pPr>
            <a:r>
              <a:rPr lang="en-AU" dirty="0" smtClean="0"/>
              <a:t>Labertouche caves- expedition (Friday </a:t>
            </a:r>
            <a:r>
              <a:rPr lang="en-AU" dirty="0" smtClean="0"/>
              <a:t>24</a:t>
            </a:r>
            <a:r>
              <a:rPr lang="en-AU" baseline="30000" dirty="0" smtClean="0"/>
              <a:t>th</a:t>
            </a:r>
            <a:r>
              <a:rPr lang="en-AU" dirty="0" smtClean="0"/>
              <a:t> </a:t>
            </a:r>
            <a:r>
              <a:rPr lang="en-AU" dirty="0" smtClean="0"/>
              <a:t>May)</a:t>
            </a:r>
            <a:r>
              <a:rPr lang="en-AU" dirty="0"/>
              <a:t/>
            </a:r>
            <a:br>
              <a:rPr lang="en-AU" dirty="0"/>
            </a:br>
            <a:r>
              <a:rPr lang="en-AU" dirty="0" smtClean="0"/>
              <a:t>- technology changing how we participate in an activity</a:t>
            </a:r>
            <a:r>
              <a:rPr lang="en-AU" dirty="0"/>
              <a:t/>
            </a:r>
            <a:br>
              <a:rPr lang="en-AU" dirty="0"/>
            </a:br>
            <a:r>
              <a:rPr lang="en-AU" dirty="0" smtClean="0"/>
              <a:t>- society responding to people wanting to experience/participate in risk taking activities</a:t>
            </a:r>
          </a:p>
        </p:txBody>
      </p:sp>
      <p:sp>
        <p:nvSpPr>
          <p:cNvPr id="6" name="Rectangle 5"/>
          <p:cNvSpPr/>
          <p:nvPr/>
        </p:nvSpPr>
        <p:spPr>
          <a:xfrm>
            <a:off x="132480" y="200688"/>
            <a:ext cx="12059520" cy="954107"/>
          </a:xfrm>
          <a:prstGeom prst="rect">
            <a:avLst/>
          </a:prstGeom>
        </p:spPr>
        <p:txBody>
          <a:bodyPr wrap="none">
            <a:spAutoFit/>
          </a:bodyPr>
          <a:lstStyle/>
          <a:p>
            <a:r>
              <a:rPr lang="en-AU" sz="2400" b="1" dirty="0" smtClean="0">
                <a:solidFill>
                  <a:srgbClr val="00B050"/>
                </a:solidFill>
                <a:latin typeface="Calibri" panose="020F0502020204030204" pitchFamily="34" charset="0"/>
                <a:ea typeface="Times New Roman" panose="02020603050405020304" pitchFamily="18" charset="0"/>
              </a:rPr>
              <a:t>3.2.2- Practical Experiences</a:t>
            </a:r>
          </a:p>
          <a:p>
            <a:r>
              <a:rPr lang="en-AU" sz="3200" b="1" dirty="0" smtClean="0">
                <a:solidFill>
                  <a:srgbClr val="00B050"/>
                </a:solidFill>
              </a:rPr>
              <a:t>Factors that influence society’s relationships with OE, in action!</a:t>
            </a:r>
            <a:endParaRPr lang="en-US" sz="3200" dirty="0">
              <a:solidFill>
                <a:srgbClr val="00B050"/>
              </a:solidFill>
            </a:endParaRPr>
          </a:p>
        </p:txBody>
      </p:sp>
    </p:spTree>
    <p:extLst>
      <p:ext uri="{BB962C8B-B14F-4D97-AF65-F5344CB8AC3E}">
        <p14:creationId xmlns:p14="http://schemas.microsoft.com/office/powerpoint/2010/main" val="2474736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102" y="129995"/>
            <a:ext cx="9379131" cy="901971"/>
          </a:xfrm>
        </p:spPr>
        <p:txBody>
          <a:bodyPr>
            <a:normAutofit/>
          </a:bodyPr>
          <a:lstStyle/>
          <a:p>
            <a:pPr algn="l"/>
            <a:r>
              <a:rPr lang="en-AU" sz="4800" b="1" i="1" dirty="0">
                <a:solidFill>
                  <a:srgbClr val="00B050"/>
                </a:solidFill>
              </a:rPr>
              <a:t>Why look at </a:t>
            </a:r>
            <a:r>
              <a:rPr lang="en-AU" sz="4800" b="1" i="1" dirty="0" smtClean="0">
                <a:solidFill>
                  <a:srgbClr val="00B050"/>
                </a:solidFill>
              </a:rPr>
              <a:t>birds?</a:t>
            </a:r>
            <a:r>
              <a:rPr lang="en-AU" b="1" dirty="0"/>
              <a:t> </a:t>
            </a:r>
            <a:endParaRPr lang="en-US" dirty="0"/>
          </a:p>
        </p:txBody>
      </p:sp>
      <p:sp>
        <p:nvSpPr>
          <p:cNvPr id="3" name="Content Placeholder 2"/>
          <p:cNvSpPr>
            <a:spLocks noGrp="1"/>
          </p:cNvSpPr>
          <p:nvPr>
            <p:ph idx="1"/>
          </p:nvPr>
        </p:nvSpPr>
        <p:spPr>
          <a:xfrm>
            <a:off x="250370" y="1276984"/>
            <a:ext cx="11636829" cy="5280569"/>
          </a:xfrm>
        </p:spPr>
        <p:txBody>
          <a:bodyPr>
            <a:normAutofit/>
          </a:bodyPr>
          <a:lstStyle/>
          <a:p>
            <a:pPr lvl="0"/>
            <a:r>
              <a:rPr lang="en-AU" dirty="0"/>
              <a:t>Birds are the most beautiful and accessible animals on earth. </a:t>
            </a:r>
            <a:r>
              <a:rPr lang="en-AU" dirty="0" smtClean="0"/>
              <a:t/>
            </a:r>
            <a:br>
              <a:rPr lang="en-AU" dirty="0" smtClean="0"/>
            </a:br>
            <a:r>
              <a:rPr lang="en-AU" dirty="0" smtClean="0"/>
              <a:t>Birds </a:t>
            </a:r>
            <a:r>
              <a:rPr lang="en-AU" dirty="0"/>
              <a:t>are literally everywhere, and if one appreciates nature, </a:t>
            </a:r>
            <a:r>
              <a:rPr lang="en-AU" dirty="0" smtClean="0"/>
              <a:t/>
            </a:r>
            <a:br>
              <a:rPr lang="en-AU" dirty="0" smtClean="0"/>
            </a:br>
            <a:r>
              <a:rPr lang="en-AU" dirty="0" smtClean="0"/>
              <a:t>one </a:t>
            </a:r>
            <a:r>
              <a:rPr lang="en-AU" dirty="0"/>
              <a:t>cannot but appreciate birds. There is almost nowhere </a:t>
            </a:r>
            <a:r>
              <a:rPr lang="en-AU" dirty="0" smtClean="0"/>
              <a:t>you</a:t>
            </a:r>
            <a:br>
              <a:rPr lang="en-AU" dirty="0" smtClean="0"/>
            </a:br>
            <a:r>
              <a:rPr lang="en-AU" dirty="0" smtClean="0"/>
              <a:t>cannot </a:t>
            </a:r>
            <a:r>
              <a:rPr lang="en-AU" dirty="0"/>
              <a:t>find birds</a:t>
            </a:r>
            <a:r>
              <a:rPr lang="en-AU" dirty="0" smtClean="0"/>
              <a:t>!</a:t>
            </a:r>
          </a:p>
          <a:p>
            <a:pPr marL="0" lvl="0" indent="0">
              <a:buNone/>
            </a:pPr>
            <a:r>
              <a:rPr lang="en-AU" dirty="0" smtClean="0"/>
              <a:t> </a:t>
            </a:r>
            <a:endParaRPr lang="en-US" dirty="0"/>
          </a:p>
          <a:p>
            <a:pPr lvl="0"/>
            <a:r>
              <a:rPr lang="en-AU" dirty="0"/>
              <a:t>There is a tremendous variety of birds. Worldwide there </a:t>
            </a:r>
            <a:r>
              <a:rPr lang="en-AU" dirty="0" smtClean="0"/>
              <a:t>are</a:t>
            </a:r>
            <a:br>
              <a:rPr lang="en-AU" dirty="0" smtClean="0"/>
            </a:br>
            <a:r>
              <a:rPr lang="en-AU" dirty="0" smtClean="0"/>
              <a:t>9730 </a:t>
            </a:r>
            <a:r>
              <a:rPr lang="en-AU" dirty="0"/>
              <a:t>different species. Birds exhibit a vast array of different behaviours, including many that humans can relate to. Many birds are sociable and exhibit a remarkable range of adaptive behaviours. </a:t>
            </a:r>
            <a:endParaRPr lang="en-AU" dirty="0" smtClean="0"/>
          </a:p>
          <a:p>
            <a:pPr marL="0" lvl="0" indent="0">
              <a:buNone/>
            </a:pPr>
            <a:endParaRPr lang="en-US" dirty="0"/>
          </a:p>
          <a:p>
            <a:pPr lvl="0"/>
            <a:r>
              <a:rPr lang="en-AU" dirty="0"/>
              <a:t>Bird-watching takes one to many of the most beautiful and wonderfully atmospheric places on earth. If you want to meet someone who has seen the country, and knows every hidden treasure - just find an obsessive twitcher.</a:t>
            </a:r>
            <a:endParaRPr lang="en-US" dirty="0"/>
          </a:p>
          <a:p>
            <a:endParaRPr lang="en-US" sz="24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13817" y="129995"/>
            <a:ext cx="2717074" cy="3372375"/>
          </a:xfrm>
          <a:prstGeom prst="rect">
            <a:avLst/>
          </a:prstGeom>
        </p:spPr>
      </p:pic>
    </p:spTree>
    <p:extLst>
      <p:ext uri="{BB962C8B-B14F-4D97-AF65-F5344CB8AC3E}">
        <p14:creationId xmlns:p14="http://schemas.microsoft.com/office/powerpoint/2010/main" val="14268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57" y="169817"/>
            <a:ext cx="10515600" cy="893854"/>
          </a:xfrm>
        </p:spPr>
        <p:txBody>
          <a:bodyPr>
            <a:normAutofit/>
          </a:bodyPr>
          <a:lstStyle/>
          <a:p>
            <a:r>
              <a:rPr lang="en-AU" sz="4800" b="1" i="1" dirty="0">
                <a:solidFill>
                  <a:srgbClr val="00B050"/>
                </a:solidFill>
              </a:rPr>
              <a:t>What exactly is Birdwatching?</a:t>
            </a:r>
            <a:endParaRPr lang="en-US" sz="4800" i="1" dirty="0">
              <a:solidFill>
                <a:srgbClr val="00B050"/>
              </a:solidFill>
            </a:endParaRPr>
          </a:p>
        </p:txBody>
      </p:sp>
      <p:sp>
        <p:nvSpPr>
          <p:cNvPr id="3" name="Content Placeholder 2"/>
          <p:cNvSpPr>
            <a:spLocks noGrp="1"/>
          </p:cNvSpPr>
          <p:nvPr>
            <p:ph idx="1"/>
          </p:nvPr>
        </p:nvSpPr>
        <p:spPr>
          <a:xfrm>
            <a:off x="315686" y="1063671"/>
            <a:ext cx="6398623" cy="5541599"/>
          </a:xfrm>
        </p:spPr>
        <p:txBody>
          <a:bodyPr>
            <a:normAutofit/>
          </a:bodyPr>
          <a:lstStyle/>
          <a:p>
            <a:r>
              <a:rPr lang="en-AU" dirty="0"/>
              <a:t>It may be exactly that - watching birds. More generally, birdwatching is actually about observing and identifying the birds around us. Once one has noticed a bird and seen how it behaves the next question is: What is it? This is where birdwatching (as most people enjoy it) starts. The next step is a pair of binoculars to help get a better view of the birds you see, as well as a field-guide or reference book to help with identification. </a:t>
            </a:r>
            <a:endParaRPr lang="en-US" dirty="0"/>
          </a:p>
          <a:p>
            <a:endParaRPr lang="en-US" dirty="0"/>
          </a:p>
        </p:txBody>
      </p:sp>
      <p:pic>
        <p:nvPicPr>
          <p:cNvPr id="3074" name="Picture 2" descr="Bird watching ... You&amp;#39;re doing it wrong. | Animal Kingdom ..."/>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32320" y="1613674"/>
            <a:ext cx="4570277" cy="3789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67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8371"/>
            <a:ext cx="10515600" cy="915035"/>
          </a:xfrm>
        </p:spPr>
        <p:txBody>
          <a:bodyPr>
            <a:normAutofit fontScale="90000"/>
          </a:bodyPr>
          <a:lstStyle/>
          <a:p>
            <a:r>
              <a:rPr lang="en-AU" sz="4800" b="1" i="1" dirty="0">
                <a:solidFill>
                  <a:srgbClr val="00B050"/>
                </a:solidFill>
              </a:rPr>
              <a:t>What is the appeal of Birdwatching?</a:t>
            </a:r>
            <a:endParaRPr lang="en-US" sz="4800" i="1" dirty="0">
              <a:solidFill>
                <a:srgbClr val="00B050"/>
              </a:solidFill>
            </a:endParaRPr>
          </a:p>
        </p:txBody>
      </p:sp>
      <p:sp>
        <p:nvSpPr>
          <p:cNvPr id="3" name="Content Placeholder 2"/>
          <p:cNvSpPr>
            <a:spLocks noGrp="1"/>
          </p:cNvSpPr>
          <p:nvPr>
            <p:ph idx="1"/>
          </p:nvPr>
        </p:nvSpPr>
        <p:spPr>
          <a:xfrm>
            <a:off x="511629" y="1303110"/>
            <a:ext cx="11205754" cy="5215255"/>
          </a:xfrm>
        </p:spPr>
        <p:txBody>
          <a:bodyPr>
            <a:normAutofit lnSpcReduction="10000"/>
          </a:bodyPr>
          <a:lstStyle/>
          <a:p>
            <a:pPr lvl="0"/>
            <a:r>
              <a:rPr lang="en-AU" b="1" dirty="0"/>
              <a:t>Birdwatching takes you to great places ! </a:t>
            </a:r>
            <a:r>
              <a:rPr lang="en-AU" dirty="0"/>
              <a:t>Once birding becomes more serious, it can involve a great deal of travelling and is an excellent excuse to see new parts of the planet. Many of the best places for birds are also scenically attractive and exciting to visit.</a:t>
            </a:r>
            <a:endParaRPr lang="en-US" dirty="0"/>
          </a:p>
          <a:p>
            <a:pPr lvl="0"/>
            <a:r>
              <a:rPr lang="en-AU" b="1" dirty="0"/>
              <a:t>Birding is a challenge. </a:t>
            </a:r>
            <a:r>
              <a:rPr lang="en-AU" dirty="0"/>
              <a:t>The key challenge is to identify the birds you see, and to find and identify particular birds you want to see. Birding grows from being an interest to being a skill. The skill of finding and identifying birds involves knowledge about the habitat, habits plumage and shape of a bird. The more one gets to know about birds, the greater the degree to which one can judge size and shape from a distance, or pick up a fast moving bird quickly and notice the key features which tell you with certainty, what kind of duck, lorikeet, wren or warbler it is.</a:t>
            </a:r>
            <a:endParaRPr lang="en-US" dirty="0"/>
          </a:p>
          <a:p>
            <a:pPr lvl="0"/>
            <a:r>
              <a:rPr lang="en-AU" b="1" dirty="0"/>
              <a:t>Birding is sociable.</a:t>
            </a:r>
            <a:r>
              <a:rPr lang="en-AU" dirty="0"/>
              <a:t> Contrary to some of the stereotypes about birders, most birders are highly sociable and spend a great deal of time discussion birding with other birders. </a:t>
            </a:r>
            <a:endParaRPr lang="en-US" dirty="0"/>
          </a:p>
          <a:p>
            <a:endParaRPr lang="en-US" dirty="0"/>
          </a:p>
        </p:txBody>
      </p:sp>
    </p:spTree>
    <p:extLst>
      <p:ext uri="{BB962C8B-B14F-4D97-AF65-F5344CB8AC3E}">
        <p14:creationId xmlns:p14="http://schemas.microsoft.com/office/powerpoint/2010/main" val="335496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6" y="195942"/>
            <a:ext cx="10515600" cy="770709"/>
          </a:xfrm>
        </p:spPr>
        <p:txBody>
          <a:bodyPr>
            <a:noAutofit/>
          </a:bodyPr>
          <a:lstStyle/>
          <a:p>
            <a:r>
              <a:rPr lang="en-AU" sz="4800" b="1" i="1" dirty="0">
                <a:solidFill>
                  <a:srgbClr val="00B050"/>
                </a:solidFill>
              </a:rPr>
              <a:t>Keeping Lists (or ticking</a:t>
            </a:r>
            <a:r>
              <a:rPr lang="en-AU" sz="4800" b="1" i="1" dirty="0" smtClean="0">
                <a:solidFill>
                  <a:srgbClr val="00B050"/>
                </a:solidFill>
              </a:rPr>
              <a:t>)</a:t>
            </a:r>
            <a:endParaRPr lang="en-US" sz="4800" b="1" i="1" dirty="0">
              <a:solidFill>
                <a:srgbClr val="00B050"/>
              </a:solidFill>
            </a:endParaRPr>
          </a:p>
        </p:txBody>
      </p:sp>
      <p:sp>
        <p:nvSpPr>
          <p:cNvPr id="3" name="Content Placeholder 2"/>
          <p:cNvSpPr>
            <a:spLocks noGrp="1"/>
          </p:cNvSpPr>
          <p:nvPr>
            <p:ph idx="1"/>
          </p:nvPr>
        </p:nvSpPr>
        <p:spPr>
          <a:xfrm>
            <a:off x="341811" y="966651"/>
            <a:ext cx="11349445" cy="5577840"/>
          </a:xfrm>
        </p:spPr>
        <p:txBody>
          <a:bodyPr>
            <a:normAutofit/>
          </a:bodyPr>
          <a:lstStyle/>
          <a:p>
            <a:r>
              <a:rPr lang="en-AU" dirty="0"/>
              <a:t>Once one had got into the fun and challenge of identifying birds, the next step is to keep some sort of record of what you have seen. This is where listing starts, and for most birders the most important list is a </a:t>
            </a:r>
            <a:r>
              <a:rPr lang="en-AU" dirty="0" err="1"/>
              <a:t>lifelist</a:t>
            </a:r>
            <a:r>
              <a:rPr lang="en-AU" dirty="0"/>
              <a:t> - a list of all the birds seen in one’s lifetime. However, listing is far more than just about a </a:t>
            </a:r>
            <a:r>
              <a:rPr lang="en-AU" dirty="0" err="1"/>
              <a:t>lifelist</a:t>
            </a:r>
            <a:r>
              <a:rPr lang="en-AU" dirty="0"/>
              <a:t>, it is a way of keeping track of observations, or of organising a vast number of experiences and ensuring that they are not lost. Listing is given particular meaning and value when it is part of an organised "scientific" effort to gather information. </a:t>
            </a:r>
            <a:endParaRPr lang="en-US" dirty="0"/>
          </a:p>
          <a:p>
            <a:pPr>
              <a:lnSpc>
                <a:spcPct val="110000"/>
              </a:lnSpc>
            </a:pPr>
            <a:r>
              <a:rPr lang="en-AU" dirty="0"/>
              <a:t>A comprehensive example of these lists can be found at:  </a:t>
            </a:r>
            <a:r>
              <a:rPr lang="en-AU" u="sng" dirty="0">
                <a:hlinkClick r:id="rId2"/>
              </a:rPr>
              <a:t>http://www.eremaea.com</a:t>
            </a:r>
            <a:r>
              <a:rPr lang="en-AU" dirty="0"/>
              <a:t> </a:t>
            </a:r>
            <a:endParaRPr lang="en-AU" dirty="0" smtClean="0"/>
          </a:p>
          <a:p>
            <a:pPr>
              <a:lnSpc>
                <a:spcPct val="100000"/>
              </a:lnSpc>
            </a:pPr>
            <a:r>
              <a:rPr lang="en-AU" dirty="0" smtClean="0"/>
              <a:t>There are now hundreds of apps that help with bird watching- whether it be keeping track of an individual session, what you’ve managed to see at a specific venue over time, or managing your life list (every species you’ve ever seen).</a:t>
            </a:r>
            <a:endParaRPr lang="en-US" dirty="0"/>
          </a:p>
          <a:p>
            <a:endParaRPr lang="en-US" dirty="0"/>
          </a:p>
        </p:txBody>
      </p:sp>
    </p:spTree>
    <p:extLst>
      <p:ext uri="{BB962C8B-B14F-4D97-AF65-F5344CB8AC3E}">
        <p14:creationId xmlns:p14="http://schemas.microsoft.com/office/powerpoint/2010/main" val="3455049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2" y="208372"/>
            <a:ext cx="10515600" cy="771344"/>
          </a:xfrm>
        </p:spPr>
        <p:txBody>
          <a:bodyPr/>
          <a:lstStyle/>
          <a:p>
            <a:r>
              <a:rPr lang="en-AU" b="1" i="1" dirty="0">
                <a:solidFill>
                  <a:srgbClr val="00B050"/>
                </a:solidFill>
              </a:rPr>
              <a:t>Twitching</a:t>
            </a:r>
            <a:endParaRPr lang="en-US" i="1" dirty="0">
              <a:solidFill>
                <a:srgbClr val="00B050"/>
              </a:solidFill>
            </a:endParaRPr>
          </a:p>
        </p:txBody>
      </p:sp>
      <p:sp>
        <p:nvSpPr>
          <p:cNvPr id="3" name="Content Placeholder 2"/>
          <p:cNvSpPr>
            <a:spLocks noGrp="1"/>
          </p:cNvSpPr>
          <p:nvPr>
            <p:ph idx="1"/>
          </p:nvPr>
        </p:nvSpPr>
        <p:spPr>
          <a:xfrm>
            <a:off x="367937" y="1084217"/>
            <a:ext cx="11506200" cy="5144998"/>
          </a:xfrm>
        </p:spPr>
        <p:txBody>
          <a:bodyPr>
            <a:normAutofit lnSpcReduction="10000"/>
          </a:bodyPr>
          <a:lstStyle/>
          <a:p>
            <a:r>
              <a:rPr lang="en-AU" dirty="0"/>
              <a:t>Once one has got into building up a life list, you then become a twitcher. A twitcher is someone who actively seeks out new birds to put on their </a:t>
            </a:r>
            <a:r>
              <a:rPr lang="en-AU" dirty="0" err="1"/>
              <a:t>lifelist</a:t>
            </a:r>
            <a:r>
              <a:rPr lang="en-AU" dirty="0"/>
              <a:t> and the word is supposed to describe the uncontrollable spasms of excitement when seeing a new bird for the first time. Most birders are twitchers to some extent, but the degree to which the ticking of new species is important is a personal thing. Some birders can be described as "hard-core" twitchers, and are interested in nothing other than ticking new </a:t>
            </a:r>
            <a:r>
              <a:rPr lang="en-AU" dirty="0" smtClean="0"/>
              <a:t>species.</a:t>
            </a:r>
            <a:endParaRPr lang="en-US" dirty="0" smtClean="0"/>
          </a:p>
          <a:p>
            <a:r>
              <a:rPr lang="en-AU" dirty="0" smtClean="0"/>
              <a:t>Most </a:t>
            </a:r>
            <a:r>
              <a:rPr lang="en-AU" dirty="0"/>
              <a:t>birders still enjoy seeing birds they have already seen. Birdwatching that is not oriented towards “twitching” (not about new species) is usually more leisurely, unless when it becomes power-birding</a:t>
            </a:r>
            <a:r>
              <a:rPr lang="en-AU" u="sng" dirty="0"/>
              <a:t>.</a:t>
            </a:r>
            <a:r>
              <a:rPr lang="en-AU" dirty="0"/>
              <a:t> Both power-birding and twitching have leant themselves to the use of a whole range of techniques for finding birds. One of these is the use of tape-recorded calls. Birders need to remember that birds are wild animals and disturbance should be kept to a minimum. Familiarity with a code of conduct for birders is a good idea. </a:t>
            </a:r>
            <a:endParaRPr lang="en-US" dirty="0"/>
          </a:p>
          <a:p>
            <a:endParaRPr lang="en-US" dirty="0"/>
          </a:p>
        </p:txBody>
      </p:sp>
    </p:spTree>
    <p:extLst>
      <p:ext uri="{BB962C8B-B14F-4D97-AF65-F5344CB8AC3E}">
        <p14:creationId xmlns:p14="http://schemas.microsoft.com/office/powerpoint/2010/main" val="23990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ure&amp;#39;s Call [OC] : comic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0"/>
            <a:ext cx="5978435" cy="688312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5978434" y="0"/>
            <a:ext cx="6213566" cy="6912592"/>
          </a:xfrm>
          <a:prstGeom prst="rect">
            <a:avLst/>
          </a:prstGeom>
        </p:spPr>
      </p:pic>
    </p:spTree>
    <p:extLst>
      <p:ext uri="{BB962C8B-B14F-4D97-AF65-F5344CB8AC3E}">
        <p14:creationId xmlns:p14="http://schemas.microsoft.com/office/powerpoint/2010/main" val="2807116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3.1.1- Aus before humans (student)" id="{54D9A808-6CC6-4EB8-B9D6-11C74DBE7641}" vid="{AD0930C0-1607-4DD4-A1BE-9356763CA5E2}"/>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3.1.1- Aus before humans (student)</Template>
  <TotalTime>4239</TotalTime>
  <Words>723</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Courier New</vt:lpstr>
      <vt:lpstr>Palatino Linotype</vt:lpstr>
      <vt:lpstr>Times New Roman</vt:lpstr>
      <vt:lpstr>Seashore design template</vt:lpstr>
      <vt:lpstr>PowerPoint Presentation</vt:lpstr>
      <vt:lpstr>Why look at birds? </vt:lpstr>
      <vt:lpstr>What exactly is Birdwatching?</vt:lpstr>
      <vt:lpstr>What is the appeal of Birdwatching?</vt:lpstr>
      <vt:lpstr>Keeping Lists (or ticking)</vt:lpstr>
      <vt:lpstr>Twitching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effects of different technologies</dc:title>
  <dc:creator>Matt Pringle</dc:creator>
  <cp:lastModifiedBy>Matt Pringle</cp:lastModifiedBy>
  <cp:revision>37</cp:revision>
  <dcterms:created xsi:type="dcterms:W3CDTF">2018-04-19T10:19:19Z</dcterms:created>
  <dcterms:modified xsi:type="dcterms:W3CDTF">2019-05-02T10:55:31Z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